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p:scale>
          <a:sx n="150" d="100"/>
          <a:sy n="150" d="100"/>
        </p:scale>
        <p:origin x="-1056" y="-83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0.15061189855499979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9.5823000000000214E-2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1.0003760000000002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9.5822999999999325E-2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0.34370700000000021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0.59546400000000066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7.0695750000000004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0.1543431734252998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9.5183999999999713E-2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0.99370899999999995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9.5184000000000601E-2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0.34141599999999972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0.83112299999999983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7.2529000000000003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0.47324500000000036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0.13193699999999975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1.377402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0.13193700000000064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0.43839031179689947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8.2241599999999995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6.1547000000000018E-2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0.3564569999999998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9.9377000000000493E-2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1.0374869999999996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9.9377999999999744E-2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0.3564569999999998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0.56162700000000054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7.1045119999999997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0.12149900000000002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0.34558900000000037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9.6347999999999878E-2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1.0058579999999999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9.6348000000000766E-2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0.34558999999999962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0.75942000000000043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7.7825430000000004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0.10042200000000001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0.13627599999999873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3.7993000000000166E-2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0.39663900000000041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3.7993000000000166E-2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0.13627600000000051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0.17662699999999987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9.1343789999999991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9</c:v>
                </c:pt>
                <c:pt idx="1">
                  <c:v>31</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3.7031999999999954E-2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0.34736900000000004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9.6843999999999486E-2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1.0110360000000007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9.684299999999979E-2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0.34736899999999959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0.69928400000000046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4.4374010000000004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0.28514699999999937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0.35847400000000018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9.994000000000014E-2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1.0433589999999997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9.9939E-2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0.35847500000000032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0.81977000000000011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6.8717519999999999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0.35671998525759996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0.15642699999999987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1.6330749999999998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0.15642700000000076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0.56108699999999878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0.6436780000000013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7.3140260000000001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0.85786899999999999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0.41519499999999976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0.11575299999999977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1.2084469999999996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0.1157540000000008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0.41519499999999887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0.36505900000000047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7.934037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1.0852549999999996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0.45878300000000038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0.12790500000000016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1.3353109999999999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0.12790500000000016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0.45878199999999936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0.74836100000000094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6.1563049999999997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Q42. Before you left hospital, did you know what would happen next with your care?</c:v>
                </c:pt>
                <c:pt idx="3">
                  <c:v>The hospital and ward Q5. Were you ever prevented from sleeping at night by hospital lighting?</c:v>
                </c:pt>
                <c:pt idx="4">
                  <c:v>Operations and procedures Q34. After the operations or procedures, how well did hospital staff explain how the operation or procedure had gone?</c:v>
                </c:pt>
              </c:strCache>
            </c:strRef>
          </c:cat>
          <c:val>
            <c:numRef>
              <c:f>Sheet1!$B$2:$B$6</c:f>
              <c:numCache>
                <c:formatCode>0.0</c:formatCode>
                <c:ptCount val="5"/>
                <c:pt idx="0">
                  <c:v>7.2</c:v>
                </c:pt>
                <c:pt idx="1">
                  <c:v>7.2</c:v>
                </c:pt>
                <c:pt idx="2">
                  <c:v>6.9</c:v>
                </c:pt>
                <c:pt idx="3">
                  <c:v>8.4</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Q42. Before you left hospital, did you know what would happen next with your care?</c:v>
                </c:pt>
                <c:pt idx="3">
                  <c:v>The hospital and ward Q5. Were you ever prevented from sleeping at night by hospital lighting?</c:v>
                </c:pt>
                <c:pt idx="4">
                  <c:v>Operations and procedures Q34. After the operations or procedures, how well did hospital staff explain how the operation or procedure had gone?</c:v>
                </c:pt>
              </c:strCache>
            </c:strRef>
          </c:cat>
          <c:val>
            <c:numRef>
              <c:f>Sheet1!$C$2:$C$6</c:f>
              <c:numCache>
                <c:formatCode>0.0</c:formatCode>
                <c:ptCount val="5"/>
                <c:pt idx="0">
                  <c:v>6.7</c:v>
                </c:pt>
                <c:pt idx="1">
                  <c:v>6.8</c:v>
                </c:pt>
                <c:pt idx="2">
                  <c:v>6.6</c:v>
                </c:pt>
                <c:pt idx="3">
                  <c:v>8.1</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Your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1.13544476311359</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8.6669557190600044E-2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0.12759199999999993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1.3320360000000002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0.12759099999999979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0.4576579999999999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0.81202500000000022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1.135445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Your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9.0315311190169894</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Q13. Did you get enough help from staff to eat your meals?</c:v>
                </c:pt>
                <c:pt idx="2">
                  <c:v>The hospital and ward Q4. Did you get help from staff to keep in touch with your family and friends?</c:v>
                </c:pt>
                <c:pt idx="3">
                  <c:v>Admission to hospital Q2. How did you feel about the length of time you were on the waiting list before your admission to hospital?</c:v>
                </c:pt>
                <c:pt idx="4">
                  <c:v>The hospital and ward Q5. Were you ever prevented from sleeping at night by noise from staff?</c:v>
                </c:pt>
              </c:strCache>
            </c:strRef>
          </c:cat>
          <c:val>
            <c:numRef>
              <c:f>Sheet1!$B$2:$B$6</c:f>
              <c:numCache>
                <c:formatCode>0.0</c:formatCode>
                <c:ptCount val="5"/>
                <c:pt idx="0">
                  <c:v>4.8</c:v>
                </c:pt>
                <c:pt idx="1">
                  <c:v>6.8</c:v>
                </c:pt>
                <c:pt idx="2">
                  <c:v>7.3</c:v>
                </c:pt>
                <c:pt idx="3">
                  <c:v>7.1</c:v>
                </c:pt>
                <c:pt idx="4">
                  <c:v>7.8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Q13. Did you get enough help from staff to eat your meals?</c:v>
                </c:pt>
                <c:pt idx="2">
                  <c:v>The hospital and ward Q4. Did you get help from staff to keep in touch with your family and friends?</c:v>
                </c:pt>
                <c:pt idx="3">
                  <c:v>Admission to hospital Q2. How did you feel about the length of time you were on the waiting list before your admission to hospital?</c:v>
                </c:pt>
                <c:pt idx="4">
                  <c:v>The hospital and ward Q5. Were you ever prevented from sleeping at night by noise from staff?</c:v>
                </c:pt>
              </c:strCache>
            </c:strRef>
          </c:cat>
          <c:val>
            <c:numRef>
              <c:f>Sheet1!$C$2:$C$6</c:f>
              <c:numCache>
                <c:formatCode>0.0</c:formatCode>
                <c:ptCount val="5"/>
                <c:pt idx="0">
                  <c:v>5.9</c:v>
                </c:pt>
                <c:pt idx="1">
                  <c:v>7.5</c:v>
                </c:pt>
                <c:pt idx="2">
                  <c:v>7.7</c:v>
                </c:pt>
                <c:pt idx="3">
                  <c:v>7.5</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0.21387900000000037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0.23689300000000024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6.604399999999977E-2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0.68948900000000002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6.604399999999977E-2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0.23689300000000024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4.1337000000000401E-2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9.0315309999999993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Your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7.9429629589150004</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0.23287902827430074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8.6699999999999555E-2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0.90512800000000038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8.6698999999999415E-2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0.31098200000000098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0.41105199999999975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7.9429629999999998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Your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7.1347623212282096</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10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0.48233044194090002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0.16762700000000041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0.76888500000000004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0.77451399999999992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7.1577270000000004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0.31990265905419957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0.17459000000000024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1.8226949999999995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0.76662302339620148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7.1117970000000001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Your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7.5479473076283004</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5.5</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94.1327</c:v>
                </c:pt>
                <c:pt idx="1">
                  <c:v>0.25509999999999999</c:v>
                </c:pt>
                <c:pt idx="2">
                  <c:v>1.5306</c:v>
                </c:pt>
                <c:pt idx="3">
                  <c:v>0.76529999999999998</c:v>
                </c:pt>
                <c:pt idx="4">
                  <c:v>0</c:v>
                </c:pt>
                <c:pt idx="5">
                  <c:v>3.3163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4.1536999999999935E-2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0.47107499999999991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0.13133199999999956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1.3710889999999996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0.60240700000000125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0.45501699999999978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7.3448900000000004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2.5710971019003992E-3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0.1919619999999993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2.0040570000000004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0.88051000000000013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1.5951969999999998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6.063536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2.9497000000000106E-2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0.33656299999999995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9.3831000000000664E-2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0.97958399999999912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0.43039399999999972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0.42587600000000059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7.8137129999999999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2.9906999999999684E-2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0.30909100000000045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8.6171999999999471E-2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0.89962500000000034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0.39526200000000067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0.38768199999999986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8.3533080000000002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0.49826909375560025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0.15078999999999976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1.5742339999999997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0.691662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0.85676699999999961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7.1741440000000001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5.0898999999999361E-2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0.24517100000000092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6.8350999999999829E-2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0.71358400000000088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6.835199999999908E-2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0.24517100000000092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0.11419899999999927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9.0655789999999996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0.21608402279209926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0.11101700000000037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1.1590090000000002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0.11101700000000037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0.39820899999999959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0.16754399999999947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8.1185220000000005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0.15870536853580042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0.10690099999999969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1.1160319999999997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0.10690100000000058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0.38344400000000078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0.31465199999999882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7.8373739999999996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12.962999999999999</c:v>
                </c:pt>
                <c:pt idx="1">
                  <c:v>0.52910000000000001</c:v>
                </c:pt>
                <c:pt idx="2">
                  <c:v>82.804199999999994</c:v>
                </c:pt>
                <c:pt idx="3">
                  <c:v>0</c:v>
                </c:pt>
                <c:pt idx="4">
                  <c:v>0</c:v>
                </c:pt>
                <c:pt idx="5">
                  <c:v>1.0582</c:v>
                </c:pt>
                <c:pt idx="6">
                  <c:v>0</c:v>
                </c:pt>
                <c:pt idx="7">
                  <c:v>1.5872999999999999</c:v>
                </c:pt>
                <c:pt idx="8">
                  <c:v>1.0582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0.45534699999999972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0.41916599999999971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0.11685999999999996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1.2200049999999996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0.11686000000000085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0.41916600000000059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0.27968299999999857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8.212256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0.34202796031469962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0.11485099999999981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1.1990249999999998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0.1148510000000007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0.41195700000000013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0.67978800000000028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7.0114089999999996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0.27878400992980001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0.15790900000000008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1.6485460000000005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0.15790900000000008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0.56640200000000007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0.29744099999999918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6.7882230000000003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0.38134153586260044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0.19406699999999955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2.0260300000000004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0.19406699999999955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0.69609800000000011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0.8563060000000009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4.7846529999999996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0.32285800000000009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0.17705299999999902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4.936200000000035E-2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0.51532399999999967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4.9361000000001098E-2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0.17705400000000004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7.3711999999998667E-2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9.5557060000000007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0.82879999999999998</c:v>
                </c:pt>
                <c:pt idx="1">
                  <c:v>0.17120000000000002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0.82879999999999998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Your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8.6850199012616702</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8.7030999999999636E-2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0.25224200000000074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7.0323999999999387E-2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0.73416399999999982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7.0324000000001163E-2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0.25224199999999897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0.17574199999999962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8.5558130000000006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0.19427317147079926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5.803700000000056E-2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0.60590099999999936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5.8037999999999812E-2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0.20817300000000039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0.15478599999999965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9.0530620000000006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0.15992623587499999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8.2411000000000456E-2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0.86035699999999871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8.2411000000000456E-2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0.29559900000000106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8.7293999999999983E-2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8.4461849999999998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49.210500000000003</c:v>
                </c:pt>
                <c:pt idx="2">
                  <c:v>50.526299999999999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Your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8.3460795499833509</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0.11274899999999999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0.28727000000000036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8.0088999999999189E-2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0.83611700000000155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8.0088999999999189E-2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0.2872710000000005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0.16611900000000013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8.7549600000000005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2.4815000000000254E-2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0.25275500000000051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7.0465999999999696E-2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0.73565600000000053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7.0465999999999696E-2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0.23365303551539895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8.9031760000000002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8.4456000000000309E-2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0.30459700000000023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8.4918999999999301E-2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0.88654499999999992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8.4919000000001077E-2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0.30459699999999934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5.4987000000000563E-2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8.4970700000000008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0.42039099999999952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0.3638060000000003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0.10142600000000002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1.0588739999999994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0.10142700000000016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0.36380500000000104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0.72836799999999968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7.2291129999999999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Your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7.9272440232498598</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0.37430199999999925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0.30074200000000051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8.3845000000000169E-2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0.87532700000000041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8.3845000000000169E-2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0.30074199999999962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0.1950649999999996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8.0166319999999995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0.17990470072940035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9.1013000000000233E-2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0.95016199999999973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9.1013000000000233E-2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0.32645400000000002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0.5912860000000002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6.9354009999999997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0.11462946760379999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6.5849999999999298E-2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0.68747500000000095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6.5851000000000326E-2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0.23620000000000019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0.24931699999999957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8.7401210000000003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0.12338000000000005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0.11147899999999922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1.1638250000000001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0.11147900000000099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0.39986399999999911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0.50741999999999976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7.4988910000000004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0.11901502761539984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0.1493190000000002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1.5588749999999996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0.1493190000000002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0.53559399999999968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1.545376000000001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6.0809199999999999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4.0815999999999999</c:v>
                </c:pt>
                <c:pt idx="1">
                  <c:v>7.1429</c:v>
                </c:pt>
                <c:pt idx="2">
                  <c:v>20.408200000000001</c:v>
                </c:pt>
                <c:pt idx="3">
                  <c:v>68.3673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0.10350216872100049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4.2111000000000232E-2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0.43963500000000089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4.2110999999998455E-2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0.15104800000000118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0.12235699999999916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9.3914770000000001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0.12777900000000031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0.23741700000000066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6.6190000000000637E-2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0.69101499999999838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6.6190000000000637E-2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0.23741700000000066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0.11732299999999896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8.5763020000000001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0.24096997606460047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9.0895999999999866E-2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0.94893800000000006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9.0896000000000754E-2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0.32603399999999993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0.40540699999999852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8.1782070000000004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Your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8.0978767580127204</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1.4480000000000715E-2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0.24798999999999971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6.913699999999956E-2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0.72178700000000084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6.913699999999956E-2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0.24798999999999971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6.1842000000000397E-2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8.6690629999999995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0.41572600000000026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0.30439499999999953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8.4863000000000355E-2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0.88595799999999958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8.4863000000000355E-2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0.30439499999999953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0.29761799999999994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7.5352550000000003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8.3950000000001523E-3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0.3230189999999995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9.005500000000044E-2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0.94016400000000022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9.005600000000058E-2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0.32301799999999936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0.41878999999999955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8.0893130000000006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Your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7.2074172042965801</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RP5 | Doncaster and Bassetlaw Teaching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RP5 | Doncaster and Bassetlaw Teaching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RP5 | Doncaster and Bassetlaw Teaching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Doncaster and Bassetlaw Teaching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66777322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86447700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58146130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07107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85366107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495597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3702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91929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4797237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361837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96926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0250602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71539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7723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5293831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84012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50348719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23096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200182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4077553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47670832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34680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5519039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25375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904086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1806229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7780812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06620848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28257957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4054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69364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295722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584656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6913130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39226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89103815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28944373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6943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1307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949359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9461272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52009312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19824452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4333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3997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095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3438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2162209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42789778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73562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0697083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56737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4652133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3906661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13182112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96241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163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9312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670691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175371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40171762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32152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3568050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71225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5117413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36644824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0150530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32203073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213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34294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194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78684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9604207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9825094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77814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1558257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47533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1304730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96736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73151306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76944497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4135294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68175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000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6846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6507848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3643600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650876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18586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503767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85833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945754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5121059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89049781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30283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6157746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14338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4098906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3125149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88110145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52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5957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7613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420760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2568682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16785011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72917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78408456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08437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516066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6233355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33931056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93953109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2577945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70172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01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05220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5421772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650863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5907060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36649440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7060222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36964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20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55426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58750373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7689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998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47009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770396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7825783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28922118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386828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8243215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54682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5385673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9006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97123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4314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639159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5884065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8145962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63857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5947158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29862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8187529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0859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6612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1542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83905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93437358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35455201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41128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0163326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58935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1744854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1092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45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637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0552428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4108087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600940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3014994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6671672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9563710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344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46601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4651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8928752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9525563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8878828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9686385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0643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4863903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9395390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40488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628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1299224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5299312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2169177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5958816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54472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907670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3664508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4639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0948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4861081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2187842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8414883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2606809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59624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9814399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7811184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71484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2325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617849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7446430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73674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9426518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612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9021820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8932910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95859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4516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0470385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1047242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7398399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460251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1778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4095722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329000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1391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6692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58342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13113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5378355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8241591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40335080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9854436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4746067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6947333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14277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9187245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5440696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454916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094585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69159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038371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5412330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4254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52621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8568266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4013247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6271025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1536540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550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621452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8591356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76927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40784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236254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0684440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1264499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3782804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675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655531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673200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0554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6099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693452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7205511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9160278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999482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1605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1940068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771624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6815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18235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94758132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5567706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0525865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3232631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9761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8551214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7952526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9262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351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3582218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2913729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0674238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4913416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2951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2683949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5485288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68313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5001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0764079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2592456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728978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2818728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779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7681843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5817902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82617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53492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2614447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459507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041991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8557324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17863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2433218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821150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8055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2192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0541136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08415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1097840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0050807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2230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6982898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487433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56861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480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871920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506182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1757927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4153056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0648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1252367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8156929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89509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6680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86663880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620811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1028034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2528815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55291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9368011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2096548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58711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98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699550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6086466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664410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2423651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4822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8125391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4935653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63178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5447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95225363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1968266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0179156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11698339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944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3716334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4654685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41424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7922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1100076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858925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874092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3836333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65232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9659031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515005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9926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475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74672476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230230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2801726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959898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8422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9509869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6912979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54706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49668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9907455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4032508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8252179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1952322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646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412789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4714093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51567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84206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575386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5116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1401501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8548258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BASSETLAW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DONCASTER ROYAL INFIRMARY (289)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0096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4010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7589276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50449088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7339882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4047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117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37954373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8880608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6768316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0924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251305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734207719"/>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4407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4703147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56360876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72913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04098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5798433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74006854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00857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11511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84072074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07570545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52336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1596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81113590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1022033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82829036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525336390"/>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59878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68297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431604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8560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85542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4117557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8826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79613921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Q14. Were you able to get hospital food outside of set meal times?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a:t>
                      </a:r>
                      <a:r>
                        <a:rPr lang="en-GB" sz="800">
                          <a:solidFill>
                            <a:schemeClr val="tx1"/>
                          </a:solidFill>
                          <a:latin typeface="Arial" panose="020B0604020202020204" pitchFamily="34" charset="0"/>
                          <a:cs typeface="Arial" panose="020B0604020202020204" pitchFamily="34" charset="0"/>
                        </a:rPr>
                        <a:t>“somewhat </a:t>
                      </a:r>
                      <a:r>
                        <a:rPr lang="en-GB" sz="800" dirty="0">
                          <a:solidFill>
                            <a:schemeClr val="tx1"/>
                          </a:solidFill>
                          <a:latin typeface="Arial" panose="020B0604020202020204" pitchFamily="34" charset="0"/>
                          <a:cs typeface="Arial" panose="020B0604020202020204" pitchFamily="34" charset="0"/>
                        </a:rPr>
                        <a:t>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37420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7135875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36382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07557622"/>
              </p:ext>
            </p:extLst>
          </p:nvPr>
        </p:nvGraphicFramePr>
        <p:xfrm>
          <a:off x="469068" y="1548000"/>
          <a:ext cx="11253864" cy="353920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329316721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8023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Doncaster and Bassetlaw Teaching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57812422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Waiting to get to a bed: patients feeling that they waited the right amount of time to get to a bed on a ward after they arrived at the hospital
Understanding care after leaving hospital: patients being given information about what would happen next with their care
Disturbance from hospital lighting: patients not being bothered at night by hospital lighting
After the operation or procedure: patients being given an explanation from staff of how their operation or procedure went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66704050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Help with eating: patients being given enough help from staff to eat meals, if needed
Keeping in touch: patients getting help from staff to keep in touch with family and friends during their stay in hospital
Waiting to be admitted: patients feeling that they waited the right amount of time on the waiting list before being admitted to hospital
Noise from staff: patients not being bothered by noise at night from staff</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Doncaster and Bassetlaw Teaching Hospitals NHS Foundation Trust who had attended in late 2021. Responses were received from 392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59191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129600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392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0278850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836828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52405488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714449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30695356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99085731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402142268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9390826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51047202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64377661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33963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02656097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815056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91458935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00659359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19338</TotalTime>
  <Words>16440</Words>
  <Application>Microsoft Office PowerPoint</Application>
  <PresentationFormat>Widescreen</PresentationFormat>
  <Paragraphs>2343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Doncaster and Bassetlaw Teaching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